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29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i91sAd8yxS2yG2l3+dEroQ3eni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5"/>
  </p:normalViewPr>
  <p:slideViewPr>
    <p:cSldViewPr snapToGrid="0">
      <p:cViewPr>
        <p:scale>
          <a:sx n="124" d="100"/>
          <a:sy n="124" d="100"/>
        </p:scale>
        <p:origin x="120" y="136"/>
      </p:cViewPr>
      <p:guideLst>
        <p:guide orient="horz" pos="42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 is Seravek font (Extra light to extra bold options, but main body text is Light, Titles are Bold. Subtitles medium bold)</a:t>
            </a: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virginiaequitycenter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-12622" y="1547394"/>
            <a:ext cx="6170085" cy="134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Michele Claibourn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Director of Equitable Analysis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Mpc8t@virginia.edu</a:t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>
            <a:off x="-1" y="255780"/>
            <a:ext cx="6076951" cy="1182577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/>
        <p:spPr>
          <a:xfrm>
            <a:off x="6820615" y="2458217"/>
            <a:ext cx="4837985" cy="251066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0" y="255780"/>
            <a:ext cx="607695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Albemarle County Equity Profile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UVA Equity Center Democratization of Data Initiative</a:t>
            </a:r>
            <a:endParaRPr sz="2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1756" y="2957921"/>
            <a:ext cx="6170085" cy="1760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 Powers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Equity Center Data Fellow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sdp7xc@virginia.edu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59263" y="4533352"/>
            <a:ext cx="56049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</a:t>
            </a: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virginiaequitycenter</a:t>
            </a: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.org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 txBox="1"/>
          <p:nvPr/>
        </p:nvSpPr>
        <p:spPr>
          <a:xfrm>
            <a:off x="1" y="143812"/>
            <a:ext cx="100899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Albemarle County Demographic Trends Over Time </a:t>
            </a:r>
            <a:endParaRPr/>
          </a:p>
        </p:txBody>
      </p:sp>
      <p:pic>
        <p:nvPicPr>
          <p:cNvPr id="210" name="Google Shape;210;p11"/>
          <p:cNvPicPr preferRelativeResize="0"/>
          <p:nvPr/>
        </p:nvPicPr>
        <p:blipFill rotWithShape="1">
          <a:blip r:embed="rId3">
            <a:alphaModFix/>
          </a:blip>
          <a:srcRect t="8166"/>
          <a:stretch/>
        </p:blipFill>
        <p:spPr>
          <a:xfrm>
            <a:off x="2826626" y="709971"/>
            <a:ext cx="6570279" cy="6033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"/>
          <p:cNvSpPr txBox="1"/>
          <p:nvPr/>
        </p:nvSpPr>
        <p:spPr>
          <a:xfrm>
            <a:off x="1" y="3028890"/>
            <a:ext cx="1008993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6080449" y="1621722"/>
            <a:ext cx="5283200" cy="422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0" y="143812"/>
            <a:ext cx="1161533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Ways to evaluate quality of life and well-being in Albemarle County?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355678" y="894874"/>
            <a:ext cx="11259660" cy="507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American Human Development Index (AHDI) is a metric that assesses the distribution of well-being and equity along three axes: health, access to knowledge, and living standards.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 is measured via…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Life Expectancy at birth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to Knowledge is measured via…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HS Degree or more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Bachelors Degree or more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 Professional Degree or more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School enrollment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Living Standards is measured via…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Median Personal Earnings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measures can be aggregated and disaggregated, and viewed across geography or race/ethnicity to gain a better understanding of well-being in a community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/>
        </p:nvSpPr>
        <p:spPr>
          <a:xfrm>
            <a:off x="6080449" y="1621722"/>
            <a:ext cx="5283200" cy="422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0" y="143812"/>
            <a:ext cx="1161533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we know if Albemarle County is promoting well-being for all residents? </a:t>
            </a:r>
            <a:endParaRPr/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 l="757"/>
          <a:stretch/>
        </p:blipFill>
        <p:spPr>
          <a:xfrm>
            <a:off x="274182" y="1544924"/>
            <a:ext cx="9987417" cy="476804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0" y="490738"/>
            <a:ext cx="1161533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comparison of American Human Development Index (AHDI) scores</a:t>
            </a: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11037316" y="5079584"/>
            <a:ext cx="1022522" cy="313388"/>
          </a:xfrm>
          <a:prstGeom prst="roundRect">
            <a:avLst>
              <a:gd name="adj" fmla="val 16667"/>
            </a:avLst>
          </a:prstGeom>
          <a:solidFill>
            <a:srgbClr val="595959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American HDI</a:t>
            </a:r>
            <a:endParaRPr/>
          </a:p>
        </p:txBody>
      </p:sp>
      <p:sp>
        <p:nvSpPr>
          <p:cNvPr id="113" name="Google Shape;113;p3"/>
          <p:cNvSpPr/>
          <p:nvPr/>
        </p:nvSpPr>
        <p:spPr>
          <a:xfrm>
            <a:off x="11105093" y="5539581"/>
            <a:ext cx="886968" cy="313388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Health</a:t>
            </a:r>
            <a:endParaRPr/>
          </a:p>
        </p:txBody>
      </p:sp>
      <p:sp>
        <p:nvSpPr>
          <p:cNvPr id="114" name="Google Shape;114;p3"/>
          <p:cNvSpPr/>
          <p:nvPr/>
        </p:nvSpPr>
        <p:spPr>
          <a:xfrm>
            <a:off x="11105093" y="5999578"/>
            <a:ext cx="886968" cy="313388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Access to Knowledge</a:t>
            </a:r>
            <a:endParaRPr/>
          </a:p>
        </p:txBody>
      </p:sp>
      <p:sp>
        <p:nvSpPr>
          <p:cNvPr id="115" name="Google Shape;115;p3"/>
          <p:cNvSpPr/>
          <p:nvPr/>
        </p:nvSpPr>
        <p:spPr>
          <a:xfrm>
            <a:off x="11104077" y="6459575"/>
            <a:ext cx="889000" cy="313388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Living Standards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6080449" y="1621722"/>
            <a:ext cx="5283200" cy="422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" y="143812"/>
            <a:ext cx="60706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AHDI Comparison within Albemarle County</a:t>
            </a:r>
            <a:endParaRPr/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476" y="641568"/>
            <a:ext cx="6099048" cy="609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82206" y="1"/>
            <a:ext cx="2209794" cy="22097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/>
          <p:nvPr/>
        </p:nvSpPr>
        <p:spPr>
          <a:xfrm>
            <a:off x="11037316" y="5079584"/>
            <a:ext cx="1022522" cy="313388"/>
          </a:xfrm>
          <a:prstGeom prst="roundRect">
            <a:avLst>
              <a:gd name="adj" fmla="val 16667"/>
            </a:avLst>
          </a:prstGeom>
          <a:solidFill>
            <a:srgbClr val="595959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American HDI</a:t>
            </a:r>
            <a:endParaRPr/>
          </a:p>
        </p:txBody>
      </p:sp>
      <p:sp>
        <p:nvSpPr>
          <p:cNvPr id="126" name="Google Shape;126;p4"/>
          <p:cNvSpPr/>
          <p:nvPr/>
        </p:nvSpPr>
        <p:spPr>
          <a:xfrm>
            <a:off x="11105093" y="5539581"/>
            <a:ext cx="886968" cy="313388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Health</a:t>
            </a: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11105093" y="5999578"/>
            <a:ext cx="886968" cy="313388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Access to Knowledge</a:t>
            </a:r>
            <a:endParaRPr/>
          </a:p>
        </p:txBody>
      </p:sp>
      <p:sp>
        <p:nvSpPr>
          <p:cNvPr id="128" name="Google Shape;128;p4"/>
          <p:cNvSpPr/>
          <p:nvPr/>
        </p:nvSpPr>
        <p:spPr>
          <a:xfrm>
            <a:off x="11104077" y="6459575"/>
            <a:ext cx="889000" cy="313388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Living Standards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 txBox="1"/>
          <p:nvPr/>
        </p:nvSpPr>
        <p:spPr>
          <a:xfrm>
            <a:off x="6080449" y="1621722"/>
            <a:ext cx="5283200" cy="422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1" y="143812"/>
            <a:ext cx="100899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AHDI Comparison within Albemarle County (</a:t>
            </a:r>
            <a:r>
              <a:rPr lang="en-US" sz="20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including sub-indices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20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2206" y="1"/>
            <a:ext cx="2209794" cy="220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4424" y="641992"/>
            <a:ext cx="6099048" cy="609904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"/>
          <p:cNvSpPr/>
          <p:nvPr/>
        </p:nvSpPr>
        <p:spPr>
          <a:xfrm>
            <a:off x="11037316" y="5079584"/>
            <a:ext cx="1022522" cy="313388"/>
          </a:xfrm>
          <a:prstGeom prst="roundRect">
            <a:avLst>
              <a:gd name="adj" fmla="val 16667"/>
            </a:avLst>
          </a:prstGeom>
          <a:solidFill>
            <a:srgbClr val="595959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American HDI</a:t>
            </a:r>
            <a:endParaRPr/>
          </a:p>
        </p:txBody>
      </p:sp>
      <p:sp>
        <p:nvSpPr>
          <p:cNvPr id="139" name="Google Shape;139;p5"/>
          <p:cNvSpPr/>
          <p:nvPr/>
        </p:nvSpPr>
        <p:spPr>
          <a:xfrm>
            <a:off x="11105093" y="5539581"/>
            <a:ext cx="886968" cy="313388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Health</a:t>
            </a:r>
            <a:endParaRPr/>
          </a:p>
        </p:txBody>
      </p:sp>
      <p:sp>
        <p:nvSpPr>
          <p:cNvPr id="140" name="Google Shape;140;p5"/>
          <p:cNvSpPr/>
          <p:nvPr/>
        </p:nvSpPr>
        <p:spPr>
          <a:xfrm>
            <a:off x="11105093" y="5999578"/>
            <a:ext cx="886968" cy="313388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Access to Knowledge</a:t>
            </a:r>
            <a:endParaRPr/>
          </a:p>
        </p:txBody>
      </p:sp>
      <p:sp>
        <p:nvSpPr>
          <p:cNvPr id="141" name="Google Shape;141;p5"/>
          <p:cNvSpPr/>
          <p:nvPr/>
        </p:nvSpPr>
        <p:spPr>
          <a:xfrm>
            <a:off x="11104077" y="6459575"/>
            <a:ext cx="889000" cy="313388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Living Standards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3623" y="360447"/>
            <a:ext cx="4964754" cy="638325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6"/>
          <p:cNvSpPr txBox="1"/>
          <p:nvPr/>
        </p:nvSpPr>
        <p:spPr>
          <a:xfrm>
            <a:off x="1" y="143812"/>
            <a:ext cx="100899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Albemarle County Life Expectancy Metrics</a:t>
            </a:r>
            <a:endParaRPr/>
          </a:p>
        </p:txBody>
      </p:sp>
      <p:pic>
        <p:nvPicPr>
          <p:cNvPr id="150" name="Google Shape;15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82212" y="0"/>
            <a:ext cx="2209787" cy="220978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6"/>
          <p:cNvSpPr/>
          <p:nvPr/>
        </p:nvSpPr>
        <p:spPr>
          <a:xfrm>
            <a:off x="11037316" y="5079584"/>
            <a:ext cx="1022522" cy="313388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American HDI</a:t>
            </a:r>
            <a:endParaRPr/>
          </a:p>
        </p:txBody>
      </p:sp>
      <p:sp>
        <p:nvSpPr>
          <p:cNvPr id="152" name="Google Shape;152;p6"/>
          <p:cNvSpPr/>
          <p:nvPr/>
        </p:nvSpPr>
        <p:spPr>
          <a:xfrm>
            <a:off x="11105093" y="5539581"/>
            <a:ext cx="886968" cy="313388"/>
          </a:xfrm>
          <a:prstGeom prst="roundRect">
            <a:avLst>
              <a:gd name="adj" fmla="val 16667"/>
            </a:avLst>
          </a:prstGeom>
          <a:solidFill>
            <a:srgbClr val="595959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Health</a:t>
            </a:r>
            <a:endParaRPr/>
          </a:p>
        </p:txBody>
      </p:sp>
      <p:sp>
        <p:nvSpPr>
          <p:cNvPr id="153" name="Google Shape;153;p6"/>
          <p:cNvSpPr/>
          <p:nvPr/>
        </p:nvSpPr>
        <p:spPr>
          <a:xfrm>
            <a:off x="11105093" y="5999578"/>
            <a:ext cx="886968" cy="313388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Access to Knowledge</a:t>
            </a:r>
            <a:endParaRPr/>
          </a:p>
        </p:txBody>
      </p:sp>
      <p:sp>
        <p:nvSpPr>
          <p:cNvPr id="154" name="Google Shape;154;p6"/>
          <p:cNvSpPr/>
          <p:nvPr/>
        </p:nvSpPr>
        <p:spPr>
          <a:xfrm>
            <a:off x="11104077" y="6459575"/>
            <a:ext cx="889000" cy="313388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Living Standards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5359" y="838200"/>
            <a:ext cx="8861282" cy="5907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82212" y="0"/>
            <a:ext cx="2209788" cy="220978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8"/>
          <p:cNvSpPr txBox="1"/>
          <p:nvPr/>
        </p:nvSpPr>
        <p:spPr>
          <a:xfrm>
            <a:off x="1" y="143812"/>
            <a:ext cx="100899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Albemarle County Education Metrics</a:t>
            </a:r>
            <a:endParaRPr/>
          </a:p>
        </p:txBody>
      </p:sp>
      <p:sp>
        <p:nvSpPr>
          <p:cNvPr id="176" name="Google Shape;176;p8"/>
          <p:cNvSpPr/>
          <p:nvPr/>
        </p:nvSpPr>
        <p:spPr>
          <a:xfrm>
            <a:off x="11037316" y="5079584"/>
            <a:ext cx="1022522" cy="313388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American HDI</a:t>
            </a:r>
            <a:endParaRPr/>
          </a:p>
        </p:txBody>
      </p:sp>
      <p:sp>
        <p:nvSpPr>
          <p:cNvPr id="177" name="Google Shape;177;p8"/>
          <p:cNvSpPr/>
          <p:nvPr/>
        </p:nvSpPr>
        <p:spPr>
          <a:xfrm>
            <a:off x="11105093" y="5539581"/>
            <a:ext cx="886968" cy="313388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Health</a:t>
            </a:r>
            <a:endParaRPr/>
          </a:p>
        </p:txBody>
      </p:sp>
      <p:sp>
        <p:nvSpPr>
          <p:cNvPr id="178" name="Google Shape;178;p8"/>
          <p:cNvSpPr/>
          <p:nvPr/>
        </p:nvSpPr>
        <p:spPr>
          <a:xfrm>
            <a:off x="11105093" y="5999578"/>
            <a:ext cx="886968" cy="313388"/>
          </a:xfrm>
          <a:prstGeom prst="roundRect">
            <a:avLst>
              <a:gd name="adj" fmla="val 16667"/>
            </a:avLst>
          </a:prstGeom>
          <a:solidFill>
            <a:srgbClr val="595959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Access to Knowledge</a:t>
            </a:r>
            <a:endParaRPr/>
          </a:p>
        </p:txBody>
      </p:sp>
      <p:sp>
        <p:nvSpPr>
          <p:cNvPr id="179" name="Google Shape;179;p8"/>
          <p:cNvSpPr/>
          <p:nvPr/>
        </p:nvSpPr>
        <p:spPr>
          <a:xfrm>
            <a:off x="11104077" y="6459575"/>
            <a:ext cx="889000" cy="313388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Living Standards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 txBox="1"/>
          <p:nvPr/>
        </p:nvSpPr>
        <p:spPr>
          <a:xfrm>
            <a:off x="1" y="143812"/>
            <a:ext cx="100899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Albemarle County Standard of Living Metrics</a:t>
            </a:r>
            <a:endParaRPr/>
          </a:p>
        </p:txBody>
      </p:sp>
      <p:pic>
        <p:nvPicPr>
          <p:cNvPr id="186" name="Google Shape;18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0622" y="1145909"/>
            <a:ext cx="6530756" cy="559779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9"/>
          <p:cNvSpPr txBox="1"/>
          <p:nvPr/>
        </p:nvSpPr>
        <p:spPr>
          <a:xfrm>
            <a:off x="0" y="460237"/>
            <a:ext cx="118744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Comparison of Asset Limited Income Constrained Employed (ALICE) Threshold and Median Household Income</a:t>
            </a:r>
            <a:endParaRPr/>
          </a:p>
        </p:txBody>
      </p:sp>
      <p:sp>
        <p:nvSpPr>
          <p:cNvPr id="188" name="Google Shape;188;p9"/>
          <p:cNvSpPr/>
          <p:nvPr/>
        </p:nvSpPr>
        <p:spPr>
          <a:xfrm>
            <a:off x="11037316" y="5079584"/>
            <a:ext cx="1022522" cy="313388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American HDI</a:t>
            </a:r>
            <a:endParaRPr/>
          </a:p>
        </p:txBody>
      </p:sp>
      <p:sp>
        <p:nvSpPr>
          <p:cNvPr id="189" name="Google Shape;189;p9"/>
          <p:cNvSpPr/>
          <p:nvPr/>
        </p:nvSpPr>
        <p:spPr>
          <a:xfrm>
            <a:off x="11105093" y="5539581"/>
            <a:ext cx="886968" cy="313388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Health</a:t>
            </a:r>
            <a:endParaRPr/>
          </a:p>
        </p:txBody>
      </p:sp>
      <p:sp>
        <p:nvSpPr>
          <p:cNvPr id="190" name="Google Shape;190;p9"/>
          <p:cNvSpPr/>
          <p:nvPr/>
        </p:nvSpPr>
        <p:spPr>
          <a:xfrm>
            <a:off x="11105093" y="5999578"/>
            <a:ext cx="886968" cy="313388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Access to Knowledge</a:t>
            </a:r>
            <a:endParaRPr/>
          </a:p>
        </p:txBody>
      </p:sp>
      <p:sp>
        <p:nvSpPr>
          <p:cNvPr id="191" name="Google Shape;191;p9"/>
          <p:cNvSpPr/>
          <p:nvPr/>
        </p:nvSpPr>
        <p:spPr>
          <a:xfrm>
            <a:off x="11104077" y="6459575"/>
            <a:ext cx="889000" cy="313388"/>
          </a:xfrm>
          <a:prstGeom prst="roundRect">
            <a:avLst>
              <a:gd name="adj" fmla="val 16667"/>
            </a:avLst>
          </a:prstGeom>
          <a:solidFill>
            <a:srgbClr val="595959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Living Standards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"/>
          <p:cNvSpPr txBox="1"/>
          <p:nvPr/>
        </p:nvSpPr>
        <p:spPr>
          <a:xfrm>
            <a:off x="1" y="143812"/>
            <a:ext cx="100899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Albemarle County Standard of Living Metrics (</a:t>
            </a:r>
            <a:r>
              <a:rPr lang="en-US" sz="20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Race and Ethnicity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198" name="Google Shape;19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2536" y="1176772"/>
            <a:ext cx="5566928" cy="556692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0"/>
          <p:cNvSpPr txBox="1"/>
          <p:nvPr/>
        </p:nvSpPr>
        <p:spPr>
          <a:xfrm>
            <a:off x="0" y="460237"/>
            <a:ext cx="1187449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Comparison of Asset Limited Income Constrained Employed (ALICE) Threshold and Median Household Income by Race/Ethnicity</a:t>
            </a:r>
            <a:endParaRPr/>
          </a:p>
        </p:txBody>
      </p:sp>
      <p:sp>
        <p:nvSpPr>
          <p:cNvPr id="200" name="Google Shape;200;p10"/>
          <p:cNvSpPr/>
          <p:nvPr/>
        </p:nvSpPr>
        <p:spPr>
          <a:xfrm>
            <a:off x="11037316" y="5079584"/>
            <a:ext cx="1022522" cy="313388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American HDI</a:t>
            </a:r>
            <a:endParaRPr/>
          </a:p>
        </p:txBody>
      </p:sp>
      <p:sp>
        <p:nvSpPr>
          <p:cNvPr id="201" name="Google Shape;201;p10"/>
          <p:cNvSpPr/>
          <p:nvPr/>
        </p:nvSpPr>
        <p:spPr>
          <a:xfrm>
            <a:off x="11105093" y="5539581"/>
            <a:ext cx="886968" cy="313388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Health</a:t>
            </a:r>
            <a:endParaRPr/>
          </a:p>
        </p:txBody>
      </p:sp>
      <p:sp>
        <p:nvSpPr>
          <p:cNvPr id="202" name="Google Shape;202;p10"/>
          <p:cNvSpPr/>
          <p:nvPr/>
        </p:nvSpPr>
        <p:spPr>
          <a:xfrm>
            <a:off x="11105093" y="5999578"/>
            <a:ext cx="886968" cy="313388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Access to Knowledge</a:t>
            </a:r>
            <a:endParaRPr/>
          </a:p>
        </p:txBody>
      </p:sp>
      <p:sp>
        <p:nvSpPr>
          <p:cNvPr id="203" name="Google Shape;203;p10"/>
          <p:cNvSpPr/>
          <p:nvPr/>
        </p:nvSpPr>
        <p:spPr>
          <a:xfrm>
            <a:off x="11104077" y="6459575"/>
            <a:ext cx="889000" cy="313388"/>
          </a:xfrm>
          <a:prstGeom prst="roundRect">
            <a:avLst>
              <a:gd name="adj" fmla="val 16667"/>
            </a:avLst>
          </a:prstGeom>
          <a:solidFill>
            <a:srgbClr val="595959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Living Standards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354</Words>
  <Application>Microsoft Macintosh PowerPoint</Application>
  <PresentationFormat>Widescreen</PresentationFormat>
  <Paragraphs>77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Sam Powers</cp:lastModifiedBy>
  <cp:revision>2</cp:revision>
  <dcterms:created xsi:type="dcterms:W3CDTF">2020-10-14T21:12:40Z</dcterms:created>
  <dcterms:modified xsi:type="dcterms:W3CDTF">2021-01-19T21:48:58Z</dcterms:modified>
</cp:coreProperties>
</file>